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25"/>
  </p:notesMasterIdLst>
  <p:handoutMasterIdLst>
    <p:handoutMasterId r:id="rId26"/>
  </p:handoutMasterIdLst>
  <p:sldIdLst>
    <p:sldId id="256" r:id="rId2"/>
    <p:sldId id="257" r:id="rId3"/>
    <p:sldId id="274" r:id="rId4"/>
    <p:sldId id="275" r:id="rId5"/>
    <p:sldId id="260" r:id="rId6"/>
    <p:sldId id="261" r:id="rId7"/>
    <p:sldId id="262" r:id="rId8"/>
    <p:sldId id="278" r:id="rId9"/>
    <p:sldId id="263" r:id="rId10"/>
    <p:sldId id="279" r:id="rId11"/>
    <p:sldId id="282" r:id="rId12"/>
    <p:sldId id="284" r:id="rId13"/>
    <p:sldId id="285" r:id="rId14"/>
    <p:sldId id="286" r:id="rId15"/>
    <p:sldId id="292" r:id="rId16"/>
    <p:sldId id="290" r:id="rId17"/>
    <p:sldId id="294" r:id="rId18"/>
    <p:sldId id="289" r:id="rId19"/>
    <p:sldId id="287" r:id="rId20"/>
    <p:sldId id="293" r:id="rId21"/>
    <p:sldId id="277" r:id="rId22"/>
    <p:sldId id="288" r:id="rId23"/>
    <p:sldId id="267" r:id="rId24"/>
  </p:sldIdLst>
  <p:sldSz cx="9144000" cy="6858000" type="screen4x3"/>
  <p:notesSz cx="6858000" cy="9312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1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614"/>
          </a:xfrm>
          <a:prstGeom prst="rect">
            <a:avLst/>
          </a:prstGeom>
        </p:spPr>
        <p:txBody>
          <a:bodyPr vert="horz" lIns="91440" tIns="45720" rIns="91440" bIns="45720" rtlCol="0"/>
          <a:lstStyle>
            <a:lvl1pPr algn="r">
              <a:defRPr sz="1200"/>
            </a:lvl1pPr>
          </a:lstStyle>
          <a:p>
            <a:fld id="{3AA54FD6-78CC-42DB-9139-2667B1A0D124}" type="datetimeFigureOut">
              <a:rPr lang="en-US" smtClean="0"/>
              <a:pPr/>
              <a:t>10/24/2014</a:t>
            </a:fld>
            <a:endParaRPr lang="en-US"/>
          </a:p>
        </p:txBody>
      </p:sp>
      <p:sp>
        <p:nvSpPr>
          <p:cNvPr id="4" name="Footer Placeholder 3"/>
          <p:cNvSpPr>
            <a:spLocks noGrp="1"/>
          </p:cNvSpPr>
          <p:nvPr>
            <p:ph type="ftr" sz="quarter" idx="2"/>
          </p:nvPr>
        </p:nvSpPr>
        <p:spPr>
          <a:xfrm>
            <a:off x="0" y="8845045"/>
            <a:ext cx="2971800" cy="465614"/>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45045"/>
            <a:ext cx="2971800" cy="465614"/>
          </a:xfrm>
          <a:prstGeom prst="rect">
            <a:avLst/>
          </a:prstGeom>
        </p:spPr>
        <p:txBody>
          <a:bodyPr vert="horz" lIns="91440" tIns="45720" rIns="91440" bIns="45720" rtlCol="0" anchor="b"/>
          <a:lstStyle>
            <a:lvl1pPr algn="r">
              <a:defRPr sz="1200"/>
            </a:lvl1pPr>
          </a:lstStyle>
          <a:p>
            <a:fld id="{914C88B6-9E07-4E28-B6EF-7437D234ABA5}" type="slidenum">
              <a:rPr lang="en-US" smtClean="0"/>
              <a:pPr/>
              <a:t>‹#›</a:t>
            </a:fld>
            <a:endParaRPr lang="en-US"/>
          </a:p>
        </p:txBody>
      </p:sp>
    </p:spTree>
    <p:extLst>
      <p:ext uri="{BB962C8B-B14F-4D97-AF65-F5344CB8AC3E}">
        <p14:creationId xmlns:p14="http://schemas.microsoft.com/office/powerpoint/2010/main" val="2390526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a:defRPr sz="1200"/>
            </a:lvl1pPr>
          </a:lstStyle>
          <a:p>
            <a:fld id="{E074E323-355A-4F43-B54F-B522A2316CB5}" type="datetimeFigureOut">
              <a:rPr lang="en-US" smtClean="0"/>
              <a:pPr/>
              <a:t>10/24/2014</a:t>
            </a:fld>
            <a:endParaRPr lang="en-US"/>
          </a:p>
        </p:txBody>
      </p:sp>
      <p:sp>
        <p:nvSpPr>
          <p:cNvPr id="4" name="Slide Image Placeholder 3"/>
          <p:cNvSpPr>
            <a:spLocks noGrp="1" noRot="1" noChangeAspect="1"/>
          </p:cNvSpPr>
          <p:nvPr>
            <p:ph type="sldImg" idx="2"/>
          </p:nvPr>
        </p:nvSpPr>
        <p:spPr>
          <a:xfrm>
            <a:off x="1101725" y="698500"/>
            <a:ext cx="4654550" cy="34925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22775"/>
            <a:ext cx="5486400" cy="4191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5550"/>
            <a:ext cx="2971800"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45550"/>
            <a:ext cx="2971800" cy="465138"/>
          </a:xfrm>
          <a:prstGeom prst="rect">
            <a:avLst/>
          </a:prstGeom>
        </p:spPr>
        <p:txBody>
          <a:bodyPr vert="horz" lIns="91440" tIns="45720" rIns="91440" bIns="45720" rtlCol="0" anchor="b"/>
          <a:lstStyle>
            <a:lvl1pPr algn="r">
              <a:defRPr sz="1200"/>
            </a:lvl1pPr>
          </a:lstStyle>
          <a:p>
            <a:fld id="{96924CBA-27E1-41EB-80D8-502C04ECC953}" type="slidenum">
              <a:rPr lang="en-US" smtClean="0"/>
              <a:pPr/>
              <a:t>‹#›</a:t>
            </a:fld>
            <a:endParaRPr lang="en-US"/>
          </a:p>
        </p:txBody>
      </p:sp>
    </p:spTree>
    <p:extLst>
      <p:ext uri="{BB962C8B-B14F-4D97-AF65-F5344CB8AC3E}">
        <p14:creationId xmlns:p14="http://schemas.microsoft.com/office/powerpoint/2010/main" val="28140063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6924CBA-27E1-41EB-80D8-502C04ECC953}" type="slidenum">
              <a:rPr lang="en-US" smtClean="0"/>
              <a:pPr/>
              <a:t>21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8B87352F-9B9F-4611-B585-ECDDD61C7314}" type="datetimeFigureOut">
              <a:rPr lang="en-US" smtClean="0"/>
              <a:pPr/>
              <a:t>10/24/2014</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FA3233F5-5D76-4D46-9CDE-B4BFABE39252}"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B87352F-9B9F-4611-B585-ECDDD61C7314}" type="datetimeFigureOut">
              <a:rPr lang="en-US" smtClean="0"/>
              <a:pPr/>
              <a:t>10/24/2014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A3233F5-5D76-4D46-9CDE-B4BFABE3925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B87352F-9B9F-4611-B585-ECDDD61C7314}" type="datetimeFigureOut">
              <a:rPr lang="en-US" smtClean="0"/>
              <a:pPr/>
              <a:t>10/24/2014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A3233F5-5D76-4D46-9CDE-B4BFABE3925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B87352F-9B9F-4611-B585-ECDDD61C7314}" type="datetimeFigureOut">
              <a:rPr lang="en-US" smtClean="0"/>
              <a:pPr/>
              <a:t>10/24/2014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A3233F5-5D76-4D46-9CDE-B4BFABE3925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B87352F-9B9F-4611-B585-ECDDD61C7314}" type="datetimeFigureOut">
              <a:rPr lang="en-US" smtClean="0"/>
              <a:pPr/>
              <a:t>10/24/2014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A3233F5-5D76-4D46-9CDE-B4BFABE39252}"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B87352F-9B9F-4611-B585-ECDDD61C7314}" type="datetimeFigureOut">
              <a:rPr lang="en-US" smtClean="0"/>
              <a:pPr/>
              <a:t>10/24/2014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A3233F5-5D76-4D46-9CDE-B4BFABE3925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B87352F-9B9F-4611-B585-ECDDD61C7314}" type="datetimeFigureOut">
              <a:rPr lang="en-US" smtClean="0"/>
              <a:pPr/>
              <a:t>10/24/2014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FA3233F5-5D76-4D46-9CDE-B4BFABE3925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B87352F-9B9F-4611-B585-ECDDD61C7314}" type="datetimeFigureOut">
              <a:rPr lang="en-US" smtClean="0"/>
              <a:pPr/>
              <a:t>10/24/2014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A3233F5-5D76-4D46-9CDE-B4BFABE3925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8B87352F-9B9F-4611-B585-ECDDD61C7314}" type="datetimeFigureOut">
              <a:rPr lang="en-US" smtClean="0"/>
              <a:pPr/>
              <a:t>10/24/2014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FA3233F5-5D76-4D46-9CDE-B4BFABE39252}"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B87352F-9B9F-4611-B585-ECDDD61C7314}" type="datetimeFigureOut">
              <a:rPr lang="en-US" smtClean="0"/>
              <a:pPr/>
              <a:t>10/24/2014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A3233F5-5D76-4D46-9CDE-B4BFABE3925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8B87352F-9B9F-4611-B585-ECDDD61C7314}" type="datetimeFigureOut">
              <a:rPr lang="en-US" smtClean="0"/>
              <a:pPr/>
              <a:t>10/24/2014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A3233F5-5D76-4D46-9CDE-B4BFABE39252}"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8B87352F-9B9F-4611-B585-ECDDD61C7314}" type="datetimeFigureOut">
              <a:rPr lang="en-US" smtClean="0"/>
              <a:pPr/>
              <a:t>10/24/2014</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FA3233F5-5D76-4D46-9CDE-B4BFABE39252}"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PNP Basic Computer Essentials Certification System</a:t>
            </a:r>
            <a:endParaRPr lang="en-US" dirty="0"/>
          </a:p>
        </p:txBody>
      </p:sp>
      <p:sp>
        <p:nvSpPr>
          <p:cNvPr id="3" name="Subtitle 2"/>
          <p:cNvSpPr>
            <a:spLocks noGrp="1"/>
          </p:cNvSpPr>
          <p:nvPr>
            <p:ph type="subTitle" idx="1"/>
          </p:nvPr>
        </p:nvSpPr>
        <p:spPr/>
        <p:txBody>
          <a:bodyPr/>
          <a:lstStyle/>
          <a:p>
            <a:r>
              <a:rPr lang="en-US" dirty="0" smtClean="0"/>
              <a:t>PNP Memorandum Circular 2014-018</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a:t>
            </a:r>
            <a:r>
              <a:rPr lang="en-US" dirty="0" smtClean="0"/>
              <a:t>(PROs</a:t>
            </a:r>
            <a:r>
              <a:rPr lang="en-US" dirty="0" smtClean="0"/>
              <a:t>)</a:t>
            </a:r>
            <a:endParaRPr lang="en-US" dirty="0"/>
          </a:p>
        </p:txBody>
      </p:sp>
      <p:sp>
        <p:nvSpPr>
          <p:cNvPr id="3" name="Content Placeholder 2"/>
          <p:cNvSpPr>
            <a:spLocks noGrp="1"/>
          </p:cNvSpPr>
          <p:nvPr>
            <p:ph idx="1"/>
          </p:nvPr>
        </p:nvSpPr>
        <p:spPr>
          <a:xfrm>
            <a:off x="1143000" y="1676400"/>
            <a:ext cx="7543800" cy="4572000"/>
          </a:xfrm>
        </p:spPr>
        <p:txBody>
          <a:bodyPr>
            <a:noAutofit/>
          </a:bodyPr>
          <a:lstStyle/>
          <a:p>
            <a:pPr marL="448056" lvl="1" indent="-384048">
              <a:buSzPct val="100000"/>
              <a:buFont typeface="Arial" pitchFamily="34" charset="0"/>
              <a:buChar char="•"/>
            </a:pPr>
            <a:r>
              <a:rPr lang="en-US" sz="3200" dirty="0" smtClean="0">
                <a:solidFill>
                  <a:srgbClr val="FF0000"/>
                </a:solidFill>
              </a:rPr>
              <a:t>Venue of the Exam</a:t>
            </a:r>
          </a:p>
          <a:p>
            <a:pPr marL="448056" lvl="1" indent="-384048">
              <a:buSzPct val="100000"/>
              <a:buNone/>
            </a:pPr>
            <a:endParaRPr lang="en-US" sz="3200" dirty="0" smtClean="0"/>
          </a:p>
          <a:p>
            <a:pPr marL="731520" lvl="2" indent="-384048" algn="just">
              <a:buClr>
                <a:srgbClr val="0070C0"/>
              </a:buClr>
              <a:buSzPct val="80000"/>
              <a:buFont typeface="Wingdings" pitchFamily="2" charset="2"/>
              <a:buChar char="§"/>
            </a:pPr>
            <a:r>
              <a:rPr lang="en-US" sz="3200" dirty="0" smtClean="0"/>
              <a:t>Any venue in coordination with ITMS</a:t>
            </a:r>
          </a:p>
          <a:p>
            <a:pPr marL="731520" lvl="2" indent="-384048" algn="just">
              <a:buClr>
                <a:srgbClr val="0070C0"/>
              </a:buClr>
              <a:buSzPct val="80000"/>
              <a:buNone/>
            </a:pPr>
            <a:endParaRPr lang="en-US" sz="3200" dirty="0" smtClean="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a:t>
            </a:r>
            <a:r>
              <a:rPr lang="en-US" dirty="0" smtClean="0"/>
              <a:t>(PROs</a:t>
            </a:r>
            <a:r>
              <a:rPr lang="en-US" dirty="0" smtClean="0"/>
              <a:t>)</a:t>
            </a:r>
            <a:endParaRPr lang="en-US" dirty="0"/>
          </a:p>
        </p:txBody>
      </p:sp>
      <p:sp>
        <p:nvSpPr>
          <p:cNvPr id="3" name="Content Placeholder 2"/>
          <p:cNvSpPr>
            <a:spLocks noGrp="1"/>
          </p:cNvSpPr>
          <p:nvPr>
            <p:ph idx="1"/>
          </p:nvPr>
        </p:nvSpPr>
        <p:spPr>
          <a:xfrm>
            <a:off x="1143000" y="1676400"/>
            <a:ext cx="7543800" cy="4572000"/>
          </a:xfrm>
        </p:spPr>
        <p:txBody>
          <a:bodyPr>
            <a:normAutofit/>
          </a:bodyPr>
          <a:lstStyle/>
          <a:p>
            <a:pPr marL="448056" lvl="1" indent="-384048">
              <a:buSzPct val="100000"/>
              <a:buFont typeface="Arial" pitchFamily="34" charset="0"/>
              <a:buChar char="•"/>
            </a:pPr>
            <a:r>
              <a:rPr lang="en-US" sz="3200" dirty="0" smtClean="0">
                <a:solidFill>
                  <a:srgbClr val="FF0000"/>
                </a:solidFill>
              </a:rPr>
              <a:t>Hardware </a:t>
            </a:r>
          </a:p>
          <a:p>
            <a:pPr marL="731520" lvl="2" indent="-384048" algn="just">
              <a:buClr>
                <a:srgbClr val="0070C0"/>
              </a:buClr>
              <a:buSzPct val="80000"/>
              <a:buNone/>
            </a:pPr>
            <a:endParaRPr lang="en-US" sz="3200" dirty="0" smtClean="0"/>
          </a:p>
          <a:p>
            <a:pPr marL="731520" lvl="2" indent="-384048" algn="just">
              <a:buClr>
                <a:srgbClr val="0070C0"/>
              </a:buClr>
              <a:buSzPct val="80000"/>
              <a:buFont typeface="Wingdings" pitchFamily="2" charset="2"/>
              <a:buChar char="§"/>
            </a:pPr>
            <a:r>
              <a:rPr lang="en-US" sz="3200" dirty="0" smtClean="0"/>
              <a:t>At least 20 workstation per PPO office/unit</a:t>
            </a:r>
          </a:p>
          <a:p>
            <a:pPr marL="731520" lvl="2" indent="-384048" algn="just">
              <a:buClr>
                <a:srgbClr val="0070C0"/>
              </a:buClr>
              <a:buSzPct val="80000"/>
              <a:buFont typeface="Wingdings" pitchFamily="2" charset="2"/>
              <a:buChar char="§"/>
            </a:pPr>
            <a:r>
              <a:rPr lang="en-US" sz="3200" dirty="0" smtClean="0"/>
              <a:t>Each workstation must be dual core</a:t>
            </a:r>
          </a:p>
          <a:p>
            <a:pPr marL="731520" lvl="2" indent="-384048" algn="just">
              <a:buClr>
                <a:srgbClr val="0070C0"/>
              </a:buClr>
              <a:buSzPct val="80000"/>
              <a:buFont typeface="Wingdings" pitchFamily="2" charset="2"/>
              <a:buChar char="§"/>
            </a:pPr>
            <a:r>
              <a:rPr lang="en-US" sz="3200" dirty="0" smtClean="0"/>
              <a:t>Server or any workstation that can be used as server.</a:t>
            </a:r>
          </a:p>
          <a:p>
            <a:pPr marL="731520" lvl="2" indent="-384048" algn="just">
              <a:buClr>
                <a:srgbClr val="0070C0"/>
              </a:buClr>
              <a:buSzPct val="80000"/>
              <a:buNone/>
            </a:pPr>
            <a:endParaRPr lang="en-US" sz="3200" dirty="0" smtClean="0"/>
          </a:p>
          <a:p>
            <a:pPr>
              <a:buNone/>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a:t>
            </a:r>
            <a:r>
              <a:rPr lang="en-US" dirty="0" smtClean="0"/>
              <a:t>(PROs</a:t>
            </a:r>
            <a:r>
              <a:rPr lang="en-US" dirty="0" smtClean="0"/>
              <a:t>)</a:t>
            </a:r>
            <a:endParaRPr lang="en-US" dirty="0"/>
          </a:p>
        </p:txBody>
      </p:sp>
      <p:sp>
        <p:nvSpPr>
          <p:cNvPr id="3" name="Content Placeholder 2"/>
          <p:cNvSpPr>
            <a:spLocks noGrp="1"/>
          </p:cNvSpPr>
          <p:nvPr>
            <p:ph idx="1"/>
          </p:nvPr>
        </p:nvSpPr>
        <p:spPr>
          <a:xfrm>
            <a:off x="1219200" y="1676400"/>
            <a:ext cx="7467600" cy="4572000"/>
          </a:xfrm>
        </p:spPr>
        <p:txBody>
          <a:bodyPr>
            <a:normAutofit/>
          </a:bodyPr>
          <a:lstStyle/>
          <a:p>
            <a:pPr marL="448056" lvl="1" indent="-384048">
              <a:buSzPct val="100000"/>
              <a:buFont typeface="Arial" pitchFamily="34" charset="0"/>
              <a:buChar char="•"/>
            </a:pPr>
            <a:r>
              <a:rPr lang="en-US" sz="2800" dirty="0" smtClean="0">
                <a:solidFill>
                  <a:srgbClr val="FF0000"/>
                </a:solidFill>
              </a:rPr>
              <a:t>Internet Connection</a:t>
            </a:r>
          </a:p>
          <a:p>
            <a:pPr marL="448056" lvl="1" indent="-384048">
              <a:buSzPct val="100000"/>
              <a:buFont typeface="Arial" pitchFamily="34" charset="0"/>
              <a:buChar char="•"/>
            </a:pPr>
            <a:endParaRPr lang="en-US" sz="2800" dirty="0" smtClean="0">
              <a:solidFill>
                <a:srgbClr val="FF0000"/>
              </a:solidFill>
            </a:endParaRPr>
          </a:p>
          <a:p>
            <a:pPr lvl="1">
              <a:buFont typeface="Wingdings" pitchFamily="2" charset="2"/>
              <a:buChar char="§"/>
            </a:pPr>
            <a:r>
              <a:rPr lang="en-US" dirty="0" smtClean="0"/>
              <a:t>At least :	 10 	mbps </a:t>
            </a:r>
            <a:r>
              <a:rPr lang="en-US" dirty="0" err="1" smtClean="0"/>
              <a:t>dsl</a:t>
            </a:r>
            <a:endParaRPr lang="en-US" dirty="0" smtClean="0"/>
          </a:p>
          <a:p>
            <a:pPr lvl="2">
              <a:buNone/>
            </a:pPr>
            <a:r>
              <a:rPr lang="en-US" dirty="0" smtClean="0"/>
              <a:t>				 </a:t>
            </a:r>
            <a:r>
              <a:rPr lang="en-US" sz="2800" dirty="0" smtClean="0"/>
              <a:t>04 	mbps  lease line</a:t>
            </a:r>
          </a:p>
          <a:p>
            <a:pPr>
              <a:buNone/>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a:t>
            </a:r>
            <a:r>
              <a:rPr lang="en-US" dirty="0" smtClean="0"/>
              <a:t>(PROs</a:t>
            </a:r>
            <a:r>
              <a:rPr lang="en-US" dirty="0" smtClean="0"/>
              <a:t>)</a:t>
            </a:r>
            <a:endParaRPr lang="en-US" dirty="0"/>
          </a:p>
        </p:txBody>
      </p:sp>
      <p:sp>
        <p:nvSpPr>
          <p:cNvPr id="3" name="Content Placeholder 2"/>
          <p:cNvSpPr>
            <a:spLocks noGrp="1"/>
          </p:cNvSpPr>
          <p:nvPr>
            <p:ph idx="1"/>
          </p:nvPr>
        </p:nvSpPr>
        <p:spPr>
          <a:xfrm>
            <a:off x="1143000" y="1676400"/>
            <a:ext cx="7543800" cy="4572000"/>
          </a:xfrm>
        </p:spPr>
        <p:txBody>
          <a:bodyPr>
            <a:normAutofit/>
          </a:bodyPr>
          <a:lstStyle/>
          <a:p>
            <a:pPr marL="448056" lvl="1" indent="-384048">
              <a:buClr>
                <a:srgbClr val="0070C0"/>
              </a:buClr>
              <a:buSzPct val="100000"/>
              <a:buFont typeface="Arial" pitchFamily="34" charset="0"/>
              <a:buChar char="•"/>
            </a:pPr>
            <a:r>
              <a:rPr lang="en-US" dirty="0" smtClean="0">
                <a:solidFill>
                  <a:srgbClr val="FF0000"/>
                </a:solidFill>
              </a:rPr>
              <a:t>Review</a:t>
            </a:r>
          </a:p>
          <a:p>
            <a:pPr marL="731520" lvl="2" indent="-384048">
              <a:buClr>
                <a:srgbClr val="0070C0"/>
              </a:buClr>
              <a:buSzPct val="80000"/>
              <a:buFont typeface="Wingdings" pitchFamily="2" charset="2"/>
              <a:buChar char="§"/>
            </a:pPr>
            <a:r>
              <a:rPr lang="en-US" sz="2800" dirty="0" smtClean="0">
                <a:solidFill>
                  <a:srgbClr val="0070C0"/>
                </a:solidFill>
              </a:rPr>
              <a:t>Pointers</a:t>
            </a:r>
          </a:p>
          <a:p>
            <a:pPr lvl="2">
              <a:buClr>
                <a:srgbClr val="FFC000"/>
              </a:buClr>
              <a:buFont typeface="Wingdings" pitchFamily="2" charset="2"/>
              <a:buChar char="Ø"/>
            </a:pPr>
            <a:r>
              <a:rPr lang="en-US" sz="2800" dirty="0" smtClean="0"/>
              <a:t>Review the revised guidelines for the standard preparation of communications. (page 44 – word tutorial)</a:t>
            </a:r>
          </a:p>
          <a:p>
            <a:pPr lvl="2">
              <a:buClr>
                <a:srgbClr val="FFC000"/>
              </a:buClr>
              <a:buFont typeface="Wingdings" pitchFamily="2" charset="2"/>
              <a:buChar char="Ø"/>
            </a:pPr>
            <a:r>
              <a:rPr lang="en-US" sz="2800" dirty="0" smtClean="0"/>
              <a:t>How to prepare a better slide show presentation (page 40 – </a:t>
            </a:r>
            <a:r>
              <a:rPr lang="en-US" sz="2800" dirty="0" err="1" smtClean="0"/>
              <a:t>powerpoint</a:t>
            </a:r>
            <a:r>
              <a:rPr lang="en-US" sz="2800" dirty="0" smtClean="0"/>
              <a:t> tutorial)</a:t>
            </a:r>
          </a:p>
          <a:p>
            <a:pPr lvl="2">
              <a:buClr>
                <a:srgbClr val="FFC000"/>
              </a:buClr>
              <a:buFont typeface="Wingdings" pitchFamily="2" charset="2"/>
              <a:buChar char="Ø"/>
            </a:pPr>
            <a:r>
              <a:rPr lang="en-US" sz="2800" dirty="0" smtClean="0"/>
              <a:t>End of chapter exercises (Multiple Choice and ICDL Exercises)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a:t>
            </a:r>
            <a:r>
              <a:rPr lang="en-US" dirty="0" smtClean="0"/>
              <a:t>(PROs</a:t>
            </a:r>
            <a:r>
              <a:rPr lang="en-US" dirty="0" smtClean="0"/>
              <a:t>)</a:t>
            </a:r>
            <a:endParaRPr lang="en-US" dirty="0"/>
          </a:p>
        </p:txBody>
      </p:sp>
      <p:sp>
        <p:nvSpPr>
          <p:cNvPr id="3" name="Content Placeholder 2"/>
          <p:cNvSpPr>
            <a:spLocks noGrp="1"/>
          </p:cNvSpPr>
          <p:nvPr>
            <p:ph idx="1"/>
          </p:nvPr>
        </p:nvSpPr>
        <p:spPr>
          <a:xfrm>
            <a:off x="1066800" y="1676400"/>
            <a:ext cx="7620000" cy="4572000"/>
          </a:xfrm>
        </p:spPr>
        <p:txBody>
          <a:bodyPr>
            <a:normAutofit/>
          </a:bodyPr>
          <a:lstStyle/>
          <a:p>
            <a:pPr marL="448056" lvl="1" indent="-384048">
              <a:buSzPct val="100000"/>
              <a:buFont typeface="Arial" pitchFamily="34" charset="0"/>
              <a:buChar char="•"/>
            </a:pPr>
            <a:r>
              <a:rPr lang="en-US" dirty="0" smtClean="0">
                <a:solidFill>
                  <a:srgbClr val="FF0000"/>
                </a:solidFill>
              </a:rPr>
              <a:t>Review</a:t>
            </a:r>
          </a:p>
          <a:p>
            <a:pPr marL="694944" lvl="2" indent="-384048">
              <a:buClr>
                <a:srgbClr val="0070C0"/>
              </a:buClr>
              <a:buSzPct val="100000"/>
              <a:buFont typeface="Wingdings" pitchFamily="2" charset="2"/>
              <a:buChar char="§"/>
            </a:pPr>
            <a:r>
              <a:rPr lang="en-US" sz="2800" dirty="0" smtClean="0">
                <a:solidFill>
                  <a:srgbClr val="0070C0"/>
                </a:solidFill>
              </a:rPr>
              <a:t>Pointers</a:t>
            </a:r>
          </a:p>
          <a:p>
            <a:pPr lvl="2">
              <a:buClr>
                <a:srgbClr val="FFC000"/>
              </a:buClr>
              <a:buFont typeface="Wingdings" pitchFamily="2" charset="2"/>
              <a:buChar char="Ø"/>
            </a:pPr>
            <a:r>
              <a:rPr lang="en-US" sz="2800" dirty="0" smtClean="0"/>
              <a:t>Common mistakes/errors on communication. (ask your admin officer)</a:t>
            </a:r>
          </a:p>
          <a:p>
            <a:pPr lvl="2">
              <a:buClr>
                <a:srgbClr val="FFC000"/>
              </a:buClr>
              <a:buFont typeface="Wingdings" pitchFamily="2" charset="2"/>
              <a:buChar char="Ø"/>
            </a:pPr>
            <a:r>
              <a:rPr lang="en-US" sz="2800" dirty="0" smtClean="0"/>
              <a:t>Basic IT lingo</a:t>
            </a:r>
          </a:p>
          <a:p>
            <a:pPr lvl="2">
              <a:buFont typeface="Wingdings" pitchFamily="2" charset="2"/>
              <a:buChar char="Ø"/>
            </a:pPr>
            <a:endParaRPr lang="en-US" sz="2400" dirty="0" smtClean="0"/>
          </a:p>
          <a:p>
            <a:pPr>
              <a:buNone/>
            </a:pP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a:t>
            </a:r>
            <a:r>
              <a:rPr lang="en-US" dirty="0" smtClean="0"/>
              <a:t>(PROs</a:t>
            </a:r>
            <a:r>
              <a:rPr lang="en-US" dirty="0" smtClean="0"/>
              <a:t>)</a:t>
            </a:r>
            <a:endParaRPr lang="en-US" dirty="0"/>
          </a:p>
        </p:txBody>
      </p:sp>
      <p:sp>
        <p:nvSpPr>
          <p:cNvPr id="3" name="Content Placeholder 2"/>
          <p:cNvSpPr>
            <a:spLocks noGrp="1"/>
          </p:cNvSpPr>
          <p:nvPr>
            <p:ph idx="1"/>
          </p:nvPr>
        </p:nvSpPr>
        <p:spPr>
          <a:xfrm>
            <a:off x="1066800" y="1676400"/>
            <a:ext cx="7620000" cy="4572000"/>
          </a:xfrm>
        </p:spPr>
        <p:txBody>
          <a:bodyPr>
            <a:normAutofit fontScale="92500" lnSpcReduction="10000"/>
          </a:bodyPr>
          <a:lstStyle/>
          <a:p>
            <a:pPr marL="448056" lvl="1" indent="-384048">
              <a:buSzPct val="100000"/>
              <a:buFont typeface="Arial" pitchFamily="34" charset="0"/>
              <a:buChar char="•"/>
            </a:pPr>
            <a:r>
              <a:rPr lang="en-US" dirty="0" smtClean="0">
                <a:solidFill>
                  <a:srgbClr val="FF0000"/>
                </a:solidFill>
              </a:rPr>
              <a:t>Review</a:t>
            </a:r>
          </a:p>
          <a:p>
            <a:pPr marL="694944" lvl="2" indent="-384048">
              <a:buClr>
                <a:srgbClr val="0070C0"/>
              </a:buClr>
              <a:buSzPct val="100000"/>
              <a:buFont typeface="Wingdings" pitchFamily="2" charset="2"/>
              <a:buChar char="§"/>
            </a:pPr>
            <a:r>
              <a:rPr lang="en-US" sz="2800" dirty="0" smtClean="0">
                <a:solidFill>
                  <a:srgbClr val="0070C0"/>
                </a:solidFill>
              </a:rPr>
              <a:t>Review Materials</a:t>
            </a:r>
          </a:p>
          <a:p>
            <a:pPr lvl="2">
              <a:buFont typeface="Wingdings" pitchFamily="2" charset="2"/>
              <a:buChar char="Ø"/>
            </a:pPr>
            <a:r>
              <a:rPr lang="en-US" dirty="0" smtClean="0"/>
              <a:t>PNP website</a:t>
            </a:r>
          </a:p>
          <a:p>
            <a:pPr lvl="3">
              <a:buFont typeface="Wingdings" pitchFamily="2" charset="2"/>
              <a:buChar char="§"/>
            </a:pPr>
            <a:r>
              <a:rPr lang="en-US" dirty="0" smtClean="0"/>
              <a:t>http://pnp.gov.ph/portal/index.php/component/jdownloads/viewcategory/16-pnp-basic-computer-essentials-e-learning?Itemid=112</a:t>
            </a:r>
          </a:p>
          <a:p>
            <a:pPr lvl="3"/>
            <a:endParaRPr lang="en-US" dirty="0" smtClean="0"/>
          </a:p>
          <a:p>
            <a:pPr lvl="5">
              <a:buFont typeface="Wingdings" pitchFamily="2" charset="2"/>
              <a:buChar char="Ø"/>
            </a:pPr>
            <a:r>
              <a:rPr lang="en-US" dirty="0" smtClean="0"/>
              <a:t>type in the address bar: </a:t>
            </a:r>
            <a:r>
              <a:rPr lang="en-US" b="1" dirty="0" smtClean="0"/>
              <a:t>pnp.gov.ph/portal</a:t>
            </a:r>
            <a:r>
              <a:rPr lang="en-US" dirty="0" smtClean="0"/>
              <a:t>, then click </a:t>
            </a:r>
            <a:r>
              <a:rPr lang="en-US" b="1" dirty="0" smtClean="0"/>
              <a:t>downloads</a:t>
            </a:r>
            <a:r>
              <a:rPr lang="en-US" dirty="0" smtClean="0"/>
              <a:t> navigation button </a:t>
            </a:r>
          </a:p>
          <a:p>
            <a:pPr lvl="5">
              <a:buFont typeface="Wingdings" pitchFamily="2" charset="2"/>
              <a:buChar char="Ø"/>
            </a:pPr>
            <a:r>
              <a:rPr lang="en-US" dirty="0" smtClean="0"/>
              <a:t>select the category: </a:t>
            </a:r>
            <a:r>
              <a:rPr lang="en-US" b="1" dirty="0" smtClean="0"/>
              <a:t>PNP Basic Computer Essentials e-Learning</a:t>
            </a:r>
          </a:p>
          <a:p>
            <a:pPr lvl="3">
              <a:buNone/>
            </a:pPr>
            <a:endParaRPr lang="en-US" dirty="0" smtClean="0"/>
          </a:p>
          <a:p>
            <a:pPr lvl="2">
              <a:buFont typeface="Wingdings" pitchFamily="2" charset="2"/>
              <a:buChar char="Ø"/>
            </a:pPr>
            <a:r>
              <a:rPr lang="en-US" dirty="0" smtClean="0"/>
              <a:t>ITMS website</a:t>
            </a:r>
          </a:p>
          <a:p>
            <a:pPr lvl="3">
              <a:buFont typeface="Wingdings" pitchFamily="2" charset="2"/>
              <a:buChar char="§"/>
            </a:pPr>
            <a:r>
              <a:rPr lang="en-US" dirty="0" smtClean="0"/>
              <a:t>itms.pnp.gov.ph/index.php/downloads</a:t>
            </a:r>
          </a:p>
          <a:p>
            <a:pPr lvl="2">
              <a:buFont typeface="Wingdings" pitchFamily="2" charset="2"/>
              <a:buChar char="Ø"/>
            </a:pPr>
            <a:endParaRPr lang="en-US" sz="2400" dirty="0" smtClean="0"/>
          </a:p>
          <a:p>
            <a:pPr>
              <a:buNone/>
            </a:pP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a:t>
            </a:r>
            <a:r>
              <a:rPr lang="en-US" dirty="0" smtClean="0"/>
              <a:t>(PROs</a:t>
            </a:r>
            <a:r>
              <a:rPr lang="en-US" dirty="0" smtClean="0"/>
              <a:t>)</a:t>
            </a:r>
            <a:endParaRPr lang="en-US" dirty="0"/>
          </a:p>
        </p:txBody>
      </p:sp>
      <p:sp>
        <p:nvSpPr>
          <p:cNvPr id="3" name="Content Placeholder 2"/>
          <p:cNvSpPr>
            <a:spLocks noGrp="1"/>
          </p:cNvSpPr>
          <p:nvPr>
            <p:ph idx="1"/>
          </p:nvPr>
        </p:nvSpPr>
        <p:spPr>
          <a:xfrm>
            <a:off x="1066800" y="1676400"/>
            <a:ext cx="7620000" cy="4572000"/>
          </a:xfrm>
        </p:spPr>
        <p:txBody>
          <a:bodyPr>
            <a:normAutofit/>
          </a:bodyPr>
          <a:lstStyle/>
          <a:p>
            <a:pPr marL="448056" lvl="1" indent="-384048">
              <a:buSzPct val="100000"/>
              <a:buFont typeface="Arial" pitchFamily="34" charset="0"/>
              <a:buChar char="•"/>
            </a:pPr>
            <a:r>
              <a:rPr lang="en-US" dirty="0" smtClean="0">
                <a:solidFill>
                  <a:srgbClr val="FF0000"/>
                </a:solidFill>
              </a:rPr>
              <a:t>Review</a:t>
            </a:r>
          </a:p>
          <a:p>
            <a:pPr lvl="1">
              <a:buFont typeface="Wingdings" pitchFamily="2" charset="2"/>
              <a:buChar char="§"/>
            </a:pPr>
            <a:r>
              <a:rPr lang="en-US" dirty="0" smtClean="0">
                <a:solidFill>
                  <a:srgbClr val="0070C0"/>
                </a:solidFill>
              </a:rPr>
              <a:t>After Activity Report</a:t>
            </a:r>
          </a:p>
          <a:p>
            <a:pPr lvl="2">
              <a:buClr>
                <a:srgbClr val="FFC000"/>
              </a:buClr>
              <a:buFont typeface="Wingdings" pitchFamily="2" charset="2"/>
              <a:buChar char="Ø"/>
            </a:pPr>
            <a:r>
              <a:rPr lang="en-US" sz="2800" dirty="0" smtClean="0"/>
              <a:t>DHRDD format</a:t>
            </a:r>
          </a:p>
          <a:p>
            <a:pPr lvl="2">
              <a:buClr>
                <a:srgbClr val="FFC000"/>
              </a:buClr>
              <a:buFont typeface="Wingdings" pitchFamily="2" charset="2"/>
              <a:buChar char="Ø"/>
            </a:pPr>
            <a:r>
              <a:rPr lang="en-US" sz="2800" dirty="0" smtClean="0"/>
              <a:t>Attachments:</a:t>
            </a:r>
          </a:p>
          <a:p>
            <a:pPr lvl="3">
              <a:buClr>
                <a:srgbClr val="0070C0"/>
              </a:buClr>
              <a:buFont typeface="Wingdings" pitchFamily="2" charset="2"/>
              <a:buChar char="ü"/>
            </a:pPr>
            <a:r>
              <a:rPr lang="en-US" sz="2800" dirty="0" smtClean="0"/>
              <a:t>Pictures</a:t>
            </a:r>
          </a:p>
          <a:p>
            <a:pPr lvl="3">
              <a:buClr>
                <a:srgbClr val="0070C0"/>
              </a:buClr>
              <a:buFont typeface="Wingdings" pitchFamily="2" charset="2"/>
              <a:buChar char="ü"/>
            </a:pPr>
            <a:r>
              <a:rPr lang="en-US" sz="2800" dirty="0" smtClean="0"/>
              <a:t>Attendance Sheet</a:t>
            </a:r>
          </a:p>
          <a:p>
            <a:pPr lvl="3">
              <a:buClr>
                <a:srgbClr val="0070C0"/>
              </a:buClr>
              <a:buFont typeface="Wingdings" pitchFamily="2" charset="2"/>
              <a:buChar char="ü"/>
            </a:pPr>
            <a:endParaRPr lang="en-US" sz="2800" dirty="0" smtClean="0"/>
          </a:p>
          <a:p>
            <a:pPr marL="996696" lvl="3" indent="-384048">
              <a:buClr>
                <a:srgbClr val="FFC000"/>
              </a:buClr>
              <a:buSzPct val="100000"/>
              <a:buFont typeface="Wingdings" pitchFamily="2" charset="2"/>
              <a:buChar char="Ø"/>
            </a:pPr>
            <a:endParaRPr lang="en-US" sz="2800" dirty="0" smtClean="0"/>
          </a:p>
          <a:p>
            <a:pPr>
              <a:buNone/>
            </a:pP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a:t>
            </a:r>
            <a:r>
              <a:rPr lang="en-US" dirty="0" smtClean="0"/>
              <a:t>(PROs</a:t>
            </a:r>
            <a:r>
              <a:rPr lang="en-US" dirty="0" smtClean="0"/>
              <a:t>)</a:t>
            </a:r>
            <a:endParaRPr lang="en-US" dirty="0"/>
          </a:p>
        </p:txBody>
      </p:sp>
      <p:sp>
        <p:nvSpPr>
          <p:cNvPr id="3" name="Content Placeholder 2"/>
          <p:cNvSpPr>
            <a:spLocks noGrp="1"/>
          </p:cNvSpPr>
          <p:nvPr>
            <p:ph idx="1"/>
          </p:nvPr>
        </p:nvSpPr>
        <p:spPr>
          <a:xfrm>
            <a:off x="1066800" y="1676400"/>
            <a:ext cx="7620000" cy="4572000"/>
          </a:xfrm>
        </p:spPr>
        <p:txBody>
          <a:bodyPr>
            <a:normAutofit/>
          </a:bodyPr>
          <a:lstStyle/>
          <a:p>
            <a:pPr marL="448056" lvl="1" indent="-384048">
              <a:buSzPct val="100000"/>
              <a:buFont typeface="Arial" pitchFamily="34" charset="0"/>
              <a:buChar char="•"/>
            </a:pPr>
            <a:r>
              <a:rPr lang="en-US" dirty="0" smtClean="0">
                <a:solidFill>
                  <a:srgbClr val="FF0000"/>
                </a:solidFill>
              </a:rPr>
              <a:t>Review</a:t>
            </a:r>
            <a:endParaRPr lang="en-US" sz="2800" dirty="0" smtClean="0"/>
          </a:p>
          <a:p>
            <a:pPr marL="731520" lvl="2" indent="-384048">
              <a:buClr>
                <a:srgbClr val="0070C0"/>
              </a:buClr>
              <a:buSzPct val="100000"/>
              <a:buFont typeface="Wingdings" pitchFamily="2" charset="2"/>
              <a:buChar char="§"/>
            </a:pPr>
            <a:r>
              <a:rPr lang="en-US" sz="2800" dirty="0" smtClean="0">
                <a:solidFill>
                  <a:srgbClr val="0070C0"/>
                </a:solidFill>
              </a:rPr>
              <a:t>Review schedule </a:t>
            </a:r>
          </a:p>
          <a:p>
            <a:pPr marL="996696" lvl="3" indent="-384048">
              <a:buClr>
                <a:srgbClr val="FFC000"/>
              </a:buClr>
              <a:buSzPct val="100000"/>
              <a:buFont typeface="Wingdings" pitchFamily="2" charset="2"/>
              <a:buChar char="Ø"/>
            </a:pPr>
            <a:r>
              <a:rPr lang="en-US" sz="2800" dirty="0" smtClean="0"/>
              <a:t>October 2014</a:t>
            </a:r>
          </a:p>
          <a:p>
            <a:pPr marL="996696" lvl="3" indent="-384048">
              <a:buClr>
                <a:srgbClr val="FFC000"/>
              </a:buClr>
              <a:buSzPct val="100000"/>
              <a:buFont typeface="Wingdings" pitchFamily="2" charset="2"/>
              <a:buChar char="Ø"/>
            </a:pPr>
            <a:r>
              <a:rPr lang="en-US" sz="2800" dirty="0" smtClean="0"/>
              <a:t>The training seminar for Police Regional Offices shall be scheduled and administered by their respective ARMD Officers and IT Officers in coordination with ITMS.</a:t>
            </a:r>
          </a:p>
          <a:p>
            <a:pPr marL="996696" lvl="3" indent="-384048">
              <a:buClr>
                <a:srgbClr val="FFC000"/>
              </a:buClr>
              <a:buSzPct val="100000"/>
              <a:buFont typeface="Wingdings" pitchFamily="2" charset="2"/>
              <a:buChar char="Ø"/>
            </a:pPr>
            <a:endParaRPr lang="en-US" sz="2800" dirty="0" smtClean="0"/>
          </a:p>
          <a:p>
            <a:pPr>
              <a:buNone/>
            </a:pP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a:t>
            </a:r>
            <a:r>
              <a:rPr lang="en-US" dirty="0" smtClean="0"/>
              <a:t>(PROs</a:t>
            </a:r>
            <a:r>
              <a:rPr lang="en-US" dirty="0" smtClean="0"/>
              <a:t>)</a:t>
            </a:r>
            <a:endParaRPr lang="en-US" dirty="0"/>
          </a:p>
        </p:txBody>
      </p:sp>
      <p:sp>
        <p:nvSpPr>
          <p:cNvPr id="5" name="Content Placeholder 2"/>
          <p:cNvSpPr>
            <a:spLocks noGrp="1"/>
          </p:cNvSpPr>
          <p:nvPr>
            <p:ph idx="1"/>
          </p:nvPr>
        </p:nvSpPr>
        <p:spPr/>
        <p:txBody>
          <a:bodyPr>
            <a:normAutofit/>
          </a:bodyPr>
          <a:lstStyle/>
          <a:p>
            <a:pPr marL="996696" lvl="3" indent="-384048">
              <a:buSzPct val="80000"/>
              <a:buFont typeface="Wingdings" pitchFamily="2" charset="2"/>
              <a:buChar char="Ø"/>
            </a:pPr>
            <a:endParaRPr lang="en-US" sz="3200" dirty="0" smtClean="0"/>
          </a:p>
          <a:p>
            <a:pPr marL="448056" lvl="1" indent="-384048">
              <a:buClr>
                <a:srgbClr val="0070C0"/>
              </a:buClr>
              <a:buSzPct val="100000"/>
              <a:buFont typeface="Arial" pitchFamily="34" charset="0"/>
              <a:buChar char="•"/>
            </a:pPr>
            <a:r>
              <a:rPr lang="en-US" sz="3200" dirty="0" smtClean="0">
                <a:solidFill>
                  <a:srgbClr val="FF0000"/>
                </a:solidFill>
              </a:rPr>
              <a:t>Examination Schedule </a:t>
            </a:r>
          </a:p>
          <a:p>
            <a:pPr marL="731520" lvl="2" indent="-384048">
              <a:buClr>
                <a:srgbClr val="0070C0"/>
              </a:buClr>
              <a:buSzPct val="100000"/>
              <a:buFont typeface="Wingdings" pitchFamily="2" charset="2"/>
              <a:buChar char="§"/>
            </a:pPr>
            <a:r>
              <a:rPr lang="en-US" sz="3200" dirty="0" smtClean="0"/>
              <a:t>November onwards</a:t>
            </a:r>
          </a:p>
          <a:p>
            <a:pPr marL="731520" lvl="2" indent="-384048">
              <a:buClr>
                <a:srgbClr val="0070C0"/>
              </a:buClr>
              <a:buSzPct val="100000"/>
              <a:buFont typeface="Wingdings" pitchFamily="2" charset="2"/>
              <a:buChar char="§"/>
            </a:pPr>
            <a:r>
              <a:rPr lang="en-US" sz="3200" dirty="0" smtClean="0"/>
              <a:t>Schedule of exam will be posted/disseminated on the last week of October</a:t>
            </a:r>
          </a:p>
          <a:p>
            <a:pPr marL="731520" lvl="2" indent="-384048">
              <a:buClr>
                <a:srgbClr val="0070C0"/>
              </a:buClr>
              <a:buSzPct val="100000"/>
              <a:buFont typeface="Wingdings" pitchFamily="2" charset="2"/>
              <a:buChar char="§"/>
            </a:pPr>
            <a:endParaRPr lang="en-US" sz="32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a:t>
            </a:r>
            <a:r>
              <a:rPr lang="en-US" dirty="0" smtClean="0"/>
              <a:t>(PROs</a:t>
            </a:r>
            <a:r>
              <a:rPr lang="en-US" dirty="0" smtClean="0"/>
              <a:t>)</a:t>
            </a:r>
            <a:endParaRPr lang="en-US" dirty="0"/>
          </a:p>
        </p:txBody>
      </p:sp>
      <p:sp>
        <p:nvSpPr>
          <p:cNvPr id="5" name="Content Placeholder 2"/>
          <p:cNvSpPr>
            <a:spLocks noGrp="1"/>
          </p:cNvSpPr>
          <p:nvPr>
            <p:ph idx="1"/>
          </p:nvPr>
        </p:nvSpPr>
        <p:spPr/>
        <p:txBody>
          <a:bodyPr>
            <a:normAutofit/>
          </a:bodyPr>
          <a:lstStyle/>
          <a:p>
            <a:pPr marL="448056" lvl="1" indent="-384048">
              <a:buClr>
                <a:srgbClr val="0070C0"/>
              </a:buClr>
              <a:buSzPct val="100000"/>
              <a:buFont typeface="Arial" pitchFamily="34" charset="0"/>
              <a:buChar char="•"/>
            </a:pPr>
            <a:r>
              <a:rPr lang="en-US" sz="3200" dirty="0" smtClean="0">
                <a:solidFill>
                  <a:srgbClr val="FF0000"/>
                </a:solidFill>
              </a:rPr>
              <a:t>Examinees </a:t>
            </a:r>
          </a:p>
          <a:p>
            <a:pPr marL="731520" lvl="2" indent="-384048">
              <a:buClr>
                <a:srgbClr val="0070C0"/>
              </a:buClr>
              <a:buSzPct val="100000"/>
              <a:buFont typeface="Wingdings" pitchFamily="2" charset="2"/>
              <a:buChar char="§"/>
            </a:pPr>
            <a:r>
              <a:rPr lang="en-US" sz="3200" dirty="0" smtClean="0"/>
              <a:t>Those  who are assigned or on detail here at Camp </a:t>
            </a:r>
            <a:r>
              <a:rPr lang="en-US" sz="3200" dirty="0" err="1" smtClean="0"/>
              <a:t>Crame</a:t>
            </a:r>
            <a:r>
              <a:rPr lang="en-US" sz="3200" dirty="0" smtClean="0"/>
              <a:t>  may take the exam here.</a:t>
            </a:r>
          </a:p>
          <a:p>
            <a:pPr marL="731520" lvl="2" indent="-384048">
              <a:buClr>
                <a:srgbClr val="0070C0"/>
              </a:buClr>
              <a:buSzPct val="100000"/>
              <a:buFont typeface="Wingdings" pitchFamily="2" charset="2"/>
              <a:buChar char="§"/>
            </a:pPr>
            <a:r>
              <a:rPr lang="en-US" sz="3200" dirty="0" smtClean="0"/>
              <a:t>The examinee shall take the exam from where he/she is currently detailed/assigned with e.g. Regional Finance, ITMS personnel, Regional </a:t>
            </a:r>
            <a:r>
              <a:rPr lang="en-US" sz="3200" dirty="0" err="1" smtClean="0"/>
              <a:t>Commel</a:t>
            </a:r>
            <a:endParaRPr lang="en-US" sz="32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normAutofit/>
          </a:bodyPr>
          <a:lstStyle/>
          <a:p>
            <a:pPr algn="just"/>
            <a:r>
              <a:rPr lang="en-US" dirty="0" smtClean="0"/>
              <a:t>On June 16, 2014, the C, PNP has approved the Memorandum Circular 2014-018 entitled, “The PNP Basic Computer Essentials Certification System”, which aims to ascertain and gauge the basic IT skills or computer competencies of PNP personnel particularly those who are 35 years old and below. </a:t>
            </a:r>
          </a:p>
          <a:p>
            <a:pPr algn="just"/>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a:t>
            </a:r>
            <a:r>
              <a:rPr lang="en-US" dirty="0" smtClean="0"/>
              <a:t>(PROs</a:t>
            </a:r>
            <a:r>
              <a:rPr lang="en-US" dirty="0" smtClean="0"/>
              <a:t>)</a:t>
            </a:r>
            <a:endParaRPr lang="en-US" dirty="0"/>
          </a:p>
        </p:txBody>
      </p:sp>
      <p:sp>
        <p:nvSpPr>
          <p:cNvPr id="5" name="Content Placeholder 2"/>
          <p:cNvSpPr>
            <a:spLocks noGrp="1"/>
          </p:cNvSpPr>
          <p:nvPr>
            <p:ph idx="1"/>
          </p:nvPr>
        </p:nvSpPr>
        <p:spPr/>
        <p:txBody>
          <a:bodyPr>
            <a:normAutofit/>
          </a:bodyPr>
          <a:lstStyle/>
          <a:p>
            <a:pPr marL="448056" lvl="1" indent="-384048">
              <a:buClr>
                <a:srgbClr val="0070C0"/>
              </a:buClr>
              <a:buSzPct val="100000"/>
              <a:buFont typeface="Arial" pitchFamily="34" charset="0"/>
              <a:buChar char="•"/>
            </a:pPr>
            <a:r>
              <a:rPr lang="en-US" sz="3200" dirty="0" smtClean="0">
                <a:solidFill>
                  <a:srgbClr val="FF0000"/>
                </a:solidFill>
              </a:rPr>
              <a:t>Organization </a:t>
            </a:r>
          </a:p>
          <a:p>
            <a:pPr marL="731520" lvl="2" indent="-384048">
              <a:buClr>
                <a:srgbClr val="0070C0"/>
              </a:buClr>
              <a:buSzPct val="100000"/>
              <a:buFont typeface="Wingdings" pitchFamily="2" charset="2"/>
              <a:buChar char="§"/>
            </a:pPr>
            <a:r>
              <a:rPr lang="en-US" sz="3200" dirty="0" smtClean="0"/>
              <a:t>ARMD Officer/ IT Officer – Regional Supervisor</a:t>
            </a:r>
          </a:p>
          <a:p>
            <a:pPr marL="731520" lvl="2" indent="-384048">
              <a:buClr>
                <a:srgbClr val="0070C0"/>
              </a:buClr>
              <a:buSzPct val="100000"/>
              <a:buFont typeface="Wingdings" pitchFamily="2" charset="2"/>
              <a:buChar char="§"/>
            </a:pPr>
            <a:r>
              <a:rPr lang="en-US" sz="3200" dirty="0" smtClean="0"/>
              <a:t>Proctors (1:10)</a:t>
            </a:r>
          </a:p>
          <a:p>
            <a:pPr marL="731520" lvl="2" indent="-384048">
              <a:buClr>
                <a:srgbClr val="0070C0"/>
              </a:buClr>
              <a:buSzPct val="100000"/>
              <a:buFont typeface="Wingdings" pitchFamily="2" charset="2"/>
              <a:buChar char="§"/>
            </a:pPr>
            <a:r>
              <a:rPr lang="en-US" sz="3200" dirty="0" smtClean="0"/>
              <a:t>Provides DICTM and ITMS the list of proctors.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448056" lvl="1" indent="-384048">
              <a:buSzPct val="80000"/>
              <a:buFont typeface="Wingdings 2"/>
              <a:buChar char=""/>
            </a:pPr>
            <a:r>
              <a:rPr lang="en-US" sz="2800" dirty="0" smtClean="0"/>
              <a:t>The training seminar for Police Regional Offices shall be scheduled and administered by their respective ARMD Officers and IT Officers in coordination with ITMS. </a:t>
            </a:r>
            <a:endParaRPr lang="en-US" sz="1800" dirty="0" smtClean="0"/>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matters</a:t>
            </a:r>
            <a:endParaRPr lang="en-US" dirty="0"/>
          </a:p>
        </p:txBody>
      </p:sp>
      <p:sp>
        <p:nvSpPr>
          <p:cNvPr id="3" name="Content Placeholder 2"/>
          <p:cNvSpPr>
            <a:spLocks noGrp="1"/>
          </p:cNvSpPr>
          <p:nvPr>
            <p:ph idx="1"/>
          </p:nvPr>
        </p:nvSpPr>
        <p:spPr/>
        <p:txBody>
          <a:bodyPr/>
          <a:lstStyle/>
          <a:p>
            <a:r>
              <a:rPr lang="en-US" dirty="0" smtClean="0"/>
              <a:t>TDICTM will closely  monitor the  implementation of this project.</a:t>
            </a:r>
          </a:p>
          <a:p>
            <a:endParaRPr lang="en-US" dirty="0" smtClean="0">
              <a:solidFill>
                <a:srgbClr val="FF0000"/>
              </a:solidFill>
            </a:endParaRPr>
          </a:p>
        </p:txBody>
      </p:sp>
      <p:sp>
        <p:nvSpPr>
          <p:cNvPr id="4" name="Title 1"/>
          <p:cNvSpPr txBox="1">
            <a:spLocks/>
          </p:cNvSpPr>
          <p:nvPr/>
        </p:nvSpPr>
        <p:spPr>
          <a:xfrm>
            <a:off x="1371600" y="4343400"/>
            <a:ext cx="7498080" cy="1143000"/>
          </a:xfrm>
          <a:prstGeom prst="rect">
            <a:avLst/>
          </a:prstGeom>
        </p:spPr>
        <p:txBody>
          <a:bodyPr anchor="ctr">
            <a:norm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r>
              <a:rPr lang="en-US" smtClean="0"/>
              <a:t>End of Presentation</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 of Presentation</a:t>
            </a:r>
            <a:endParaRPr lang="en-US" dirty="0"/>
          </a:p>
        </p:txBody>
      </p:sp>
      <p:sp>
        <p:nvSpPr>
          <p:cNvPr id="3" name="Content Placeholder 2"/>
          <p:cNvSpPr>
            <a:spLocks noGrp="1"/>
          </p:cNvSpPr>
          <p:nvPr>
            <p:ph idx="1"/>
          </p:nvPr>
        </p:nvSpPr>
        <p:spPr/>
        <p:txBody>
          <a:bodyPr/>
          <a:lstStyle/>
          <a:p>
            <a:r>
              <a:rPr lang="en-US" dirty="0" smtClean="0">
                <a:solidFill>
                  <a:srgbClr val="0070C0"/>
                </a:solidFill>
                <a:effectLst>
                  <a:outerShdw blurRad="38100" dist="38100" dir="2700000" algn="tl">
                    <a:srgbClr val="000000">
                      <a:alpha val="43137"/>
                    </a:srgbClr>
                  </a:outerShdw>
                </a:effectLst>
              </a:rPr>
              <a:t>If a problem can be solved there is no use worrying about it.</a:t>
            </a:r>
          </a:p>
          <a:p>
            <a:pPr>
              <a:buNone/>
            </a:pPr>
            <a:endParaRPr lang="en-US" dirty="0" smtClean="0">
              <a:solidFill>
                <a:srgbClr val="0070C0"/>
              </a:solidFill>
              <a:effectLst>
                <a:outerShdw blurRad="38100" dist="38100" dir="2700000" algn="tl">
                  <a:srgbClr val="000000">
                    <a:alpha val="43137"/>
                  </a:srgbClr>
                </a:outerShdw>
              </a:effectLst>
            </a:endParaRPr>
          </a:p>
          <a:p>
            <a:r>
              <a:rPr lang="en-US" dirty="0" smtClean="0">
                <a:solidFill>
                  <a:srgbClr val="0070C0"/>
                </a:solidFill>
                <a:effectLst>
                  <a:outerShdw blurRad="38100" dist="38100" dir="2700000" algn="tl">
                    <a:srgbClr val="000000">
                      <a:alpha val="43137"/>
                    </a:srgbClr>
                  </a:outerShdw>
                </a:effectLst>
              </a:rPr>
              <a:t>If it cannot be solved worrying will do no good!</a:t>
            </a:r>
          </a:p>
          <a:p>
            <a:endParaRPr lang="en-US" dirty="0" smtClean="0">
              <a:solidFill>
                <a:srgbClr val="0070C0"/>
              </a:solidFill>
              <a:effectLst>
                <a:outerShdw blurRad="38100" dist="38100" dir="2700000" algn="tl">
                  <a:srgbClr val="000000">
                    <a:alpha val="43137"/>
                  </a:srgbClr>
                </a:outerShdw>
              </a:effectLst>
            </a:endParaRPr>
          </a:p>
          <a:p>
            <a:pPr algn="ctr">
              <a:buNone/>
            </a:pPr>
            <a:r>
              <a:rPr lang="en-US" sz="1800" dirty="0" smtClean="0">
                <a:solidFill>
                  <a:srgbClr val="0070C0"/>
                </a:solidFill>
              </a:rPr>
              <a:t>-</a:t>
            </a:r>
            <a:r>
              <a:rPr lang="en-US" sz="1800" dirty="0" err="1" smtClean="0">
                <a:solidFill>
                  <a:srgbClr val="0070C0"/>
                </a:solidFill>
              </a:rPr>
              <a:t>Gibo</a:t>
            </a:r>
            <a:r>
              <a:rPr lang="en-US" sz="1800" dirty="0" smtClean="0">
                <a:solidFill>
                  <a:srgbClr val="0070C0"/>
                </a:solidFill>
              </a:rPr>
              <a:t> </a:t>
            </a:r>
            <a:r>
              <a:rPr lang="en-US" sz="1800" dirty="0" err="1" smtClean="0">
                <a:solidFill>
                  <a:srgbClr val="0070C0"/>
                </a:solidFill>
              </a:rPr>
              <a:t>Teodoro</a:t>
            </a:r>
            <a:r>
              <a:rPr lang="en-US" sz="1800" dirty="0" smtClean="0">
                <a:solidFill>
                  <a:srgbClr val="0070C0"/>
                </a:solidFill>
              </a:rPr>
              <a:t> </a:t>
            </a:r>
            <a:r>
              <a:rPr lang="en-US" sz="1800" dirty="0" err="1" smtClean="0">
                <a:solidFill>
                  <a:srgbClr val="0070C0"/>
                </a:solidFill>
              </a:rPr>
              <a:t>Jr</a:t>
            </a:r>
            <a:r>
              <a:rPr lang="en-US" sz="1800" dirty="0" smtClean="0">
                <a:solidFill>
                  <a:srgbClr val="0070C0"/>
                </a:solidFill>
              </a:rPr>
              <a:t>-</a:t>
            </a:r>
            <a:endParaRPr lang="en-US" sz="1800" dirty="0">
              <a:solidFill>
                <a:srgbClr val="0070C0"/>
              </a:solidFill>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dirty="0" smtClean="0"/>
              <a:t>These personnel are believed to be technology savvy or computer literate based on a book by Andrés </a:t>
            </a:r>
            <a:r>
              <a:rPr lang="en-US" dirty="0" err="1" smtClean="0"/>
              <a:t>Hatum</a:t>
            </a:r>
            <a:r>
              <a:rPr lang="en-US" dirty="0" smtClean="0"/>
              <a:t> entitled: “The New Workforce Challenge.”</a:t>
            </a:r>
          </a:p>
          <a:p>
            <a:pPr algn="just"/>
            <a:endParaRPr lang="en-US" dirty="0" smtClean="0"/>
          </a:p>
          <a:p>
            <a:pPr algn="just"/>
            <a:r>
              <a:rPr lang="en-US" b="1" dirty="0" smtClean="0"/>
              <a:t>84, 740</a:t>
            </a:r>
            <a:r>
              <a:rPr lang="en-US" dirty="0" smtClean="0"/>
              <a:t>  PNP personnel</a:t>
            </a:r>
          </a:p>
          <a:p>
            <a:pPr algn="just"/>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This MC is in support to the dictum of the C,PNP that all PNP personnel must be computer literate, knows how to prepare a memo, prepare a slide presentation and knows how to use the email.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Examination</a:t>
            </a:r>
            <a:endParaRPr lang="en-US" dirty="0"/>
          </a:p>
        </p:txBody>
      </p:sp>
      <p:sp>
        <p:nvSpPr>
          <p:cNvPr id="3" name="Content Placeholder 2"/>
          <p:cNvSpPr>
            <a:spLocks noGrp="1"/>
          </p:cNvSpPr>
          <p:nvPr>
            <p:ph idx="1"/>
          </p:nvPr>
        </p:nvSpPr>
        <p:spPr/>
        <p:txBody>
          <a:bodyPr>
            <a:normAutofit/>
          </a:bodyPr>
          <a:lstStyle/>
          <a:p>
            <a:pPr lvl="0"/>
            <a:r>
              <a:rPr lang="en-US" dirty="0" smtClean="0"/>
              <a:t>Duration:  </a:t>
            </a:r>
            <a:r>
              <a:rPr lang="en-US" dirty="0"/>
              <a:t>2 hours and 30 minutes. </a:t>
            </a:r>
          </a:p>
          <a:p>
            <a:pPr lvl="0"/>
            <a:r>
              <a:rPr lang="en-US" dirty="0"/>
              <a:t>T</a:t>
            </a:r>
            <a:r>
              <a:rPr lang="en-US" dirty="0" smtClean="0"/>
              <a:t>ypes </a:t>
            </a:r>
            <a:r>
              <a:rPr lang="en-US" dirty="0"/>
              <a:t>of </a:t>
            </a:r>
            <a:r>
              <a:rPr lang="en-US" dirty="0" smtClean="0"/>
              <a:t>Examination</a:t>
            </a:r>
            <a:endParaRPr lang="en-US" dirty="0"/>
          </a:p>
          <a:p>
            <a:pPr lvl="1">
              <a:buFont typeface="Wingdings" pitchFamily="2" charset="2"/>
              <a:buChar char="§"/>
            </a:pPr>
            <a:r>
              <a:rPr lang="en-US" dirty="0" smtClean="0"/>
              <a:t>International </a:t>
            </a:r>
            <a:r>
              <a:rPr lang="en-US" dirty="0"/>
              <a:t>Computer Driving License (ICDL) – Type  Exercises </a:t>
            </a:r>
          </a:p>
          <a:p>
            <a:pPr lvl="3">
              <a:buFont typeface="Wingdings" pitchFamily="2" charset="2"/>
              <a:buChar char="Ø"/>
            </a:pPr>
            <a:r>
              <a:rPr lang="en-US" dirty="0" smtClean="0"/>
              <a:t>Word</a:t>
            </a:r>
            <a:endParaRPr lang="en-US" dirty="0"/>
          </a:p>
          <a:p>
            <a:pPr lvl="3">
              <a:buFont typeface="Wingdings" pitchFamily="2" charset="2"/>
              <a:buChar char="Ø"/>
            </a:pPr>
            <a:r>
              <a:rPr lang="en-US" dirty="0" smtClean="0"/>
              <a:t>Excel</a:t>
            </a:r>
            <a:endParaRPr lang="en-US" dirty="0"/>
          </a:p>
          <a:p>
            <a:pPr lvl="3">
              <a:buFont typeface="Wingdings" pitchFamily="2" charset="2"/>
              <a:buChar char="Ø"/>
            </a:pPr>
            <a:r>
              <a:rPr lang="en-US" dirty="0" err="1" smtClean="0"/>
              <a:t>Powerpoint</a:t>
            </a:r>
            <a:endParaRPr lang="en-US" dirty="0"/>
          </a:p>
          <a:p>
            <a:pPr lvl="1">
              <a:buFont typeface="Wingdings" pitchFamily="2" charset="2"/>
              <a:buChar char="§"/>
            </a:pPr>
            <a:r>
              <a:rPr lang="en-US" dirty="0"/>
              <a:t>Multiple </a:t>
            </a:r>
            <a:r>
              <a:rPr lang="en-US" dirty="0" smtClean="0"/>
              <a:t>Choice (Basic IT)</a:t>
            </a:r>
            <a:endParaRPr lang="en-US" dirty="0"/>
          </a:p>
          <a:p>
            <a:pPr lvl="1">
              <a:buFont typeface="Wingdings" pitchFamily="2" charset="2"/>
              <a:buChar char="§"/>
            </a:pPr>
            <a:r>
              <a:rPr lang="en-US" dirty="0"/>
              <a:t>Practical Exercises</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Retaking of Exam</a:t>
            </a:r>
            <a:endParaRPr lang="en-US" dirty="0"/>
          </a:p>
        </p:txBody>
      </p:sp>
      <p:sp>
        <p:nvSpPr>
          <p:cNvPr id="3" name="Content Placeholder 2"/>
          <p:cNvSpPr>
            <a:spLocks noGrp="1"/>
          </p:cNvSpPr>
          <p:nvPr>
            <p:ph idx="1"/>
          </p:nvPr>
        </p:nvSpPr>
        <p:spPr/>
        <p:txBody>
          <a:bodyPr/>
          <a:lstStyle/>
          <a:p>
            <a:r>
              <a:rPr lang="en-US" dirty="0" smtClean="0"/>
              <a:t>Those </a:t>
            </a:r>
            <a:r>
              <a:rPr lang="en-US" dirty="0"/>
              <a:t>who would fail the examination shall wait for three months to retake. </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t>VALIDITY AND RE-CERTIFICATION </a:t>
            </a:r>
            <a:endParaRPr lang="en-US" dirty="0"/>
          </a:p>
        </p:txBody>
      </p:sp>
      <p:sp>
        <p:nvSpPr>
          <p:cNvPr id="3" name="Content Placeholder 2"/>
          <p:cNvSpPr>
            <a:spLocks noGrp="1"/>
          </p:cNvSpPr>
          <p:nvPr>
            <p:ph idx="1"/>
          </p:nvPr>
        </p:nvSpPr>
        <p:spPr/>
        <p:txBody>
          <a:bodyPr/>
          <a:lstStyle/>
          <a:p>
            <a:endParaRPr lang="en-US" dirty="0"/>
          </a:p>
          <a:p>
            <a:r>
              <a:rPr lang="en-US" dirty="0"/>
              <a:t>The certification does not expire. A PNP personnel may re-certify only when required by higher and competent authorities.</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Exemption</a:t>
            </a:r>
            <a:endParaRPr lang="en-US" dirty="0"/>
          </a:p>
        </p:txBody>
      </p:sp>
      <p:sp>
        <p:nvSpPr>
          <p:cNvPr id="3" name="Content Placeholder 2"/>
          <p:cNvSpPr>
            <a:spLocks noGrp="1"/>
          </p:cNvSpPr>
          <p:nvPr>
            <p:ph idx="1"/>
          </p:nvPr>
        </p:nvSpPr>
        <p:spPr/>
        <p:txBody>
          <a:bodyPr>
            <a:normAutofit fontScale="77500" lnSpcReduction="20000"/>
          </a:bodyPr>
          <a:lstStyle/>
          <a:p>
            <a:pPr lvl="0" algn="just"/>
            <a:r>
              <a:rPr lang="en-US" dirty="0" smtClean="0"/>
              <a:t>All PNP personnel who are certified by the International Computer Driving License (ICDL) or by any globally accepted IT International Certification Body.</a:t>
            </a:r>
          </a:p>
          <a:p>
            <a:pPr lvl="0" algn="just"/>
            <a:endParaRPr lang="en-US" dirty="0" smtClean="0"/>
          </a:p>
          <a:p>
            <a:pPr lvl="0" algn="just"/>
            <a:r>
              <a:rPr lang="en-US" dirty="0" smtClean="0"/>
              <a:t>All PNP personnel who passed the IT Proficiency Examination administered by the National Computer Institute, Information and Communication Technology Office, Department of Science and Technology.</a:t>
            </a:r>
          </a:p>
          <a:p>
            <a:pPr lvl="0" algn="just"/>
            <a:endParaRPr lang="en-US" dirty="0" smtClean="0"/>
          </a:p>
          <a:p>
            <a:pPr lvl="0" algn="just"/>
            <a:r>
              <a:rPr lang="en-US" dirty="0" smtClean="0"/>
              <a:t>All PNP personnel who have undergone the Information and Communication Technology Management Course (ICTMC).</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 of Examination</a:t>
            </a:r>
            <a:endParaRPr lang="en-US" dirty="0"/>
          </a:p>
        </p:txBody>
      </p:sp>
      <p:sp>
        <p:nvSpPr>
          <p:cNvPr id="3" name="Content Placeholder 2"/>
          <p:cNvSpPr>
            <a:spLocks noGrp="1"/>
          </p:cNvSpPr>
          <p:nvPr>
            <p:ph idx="1"/>
          </p:nvPr>
        </p:nvSpPr>
        <p:spPr/>
        <p:txBody>
          <a:bodyPr/>
          <a:lstStyle/>
          <a:p>
            <a:r>
              <a:rPr lang="en-US" dirty="0" smtClean="0"/>
              <a:t>Online thru stable Internet connection</a:t>
            </a:r>
          </a:p>
          <a:p>
            <a:r>
              <a:rPr lang="en-US" dirty="0" smtClean="0"/>
              <a:t>Online thru local host</a:t>
            </a:r>
          </a:p>
          <a:p>
            <a:endParaRPr lang="en-US" dirty="0" smtClean="0"/>
          </a:p>
          <a:p>
            <a:pPr lvl="0">
              <a:buNone/>
            </a:pPr>
            <a:r>
              <a:rPr lang="en-US" b="1" dirty="0" smtClean="0"/>
              <a:t>	*</a:t>
            </a:r>
            <a:r>
              <a:rPr lang="en-US" sz="2000" b="1" dirty="0" smtClean="0"/>
              <a:t>Online</a:t>
            </a:r>
            <a:r>
              <a:rPr lang="en-US" sz="2000" dirty="0" smtClean="0"/>
              <a:t>  -  means available over the internet or accessible via computer.</a:t>
            </a:r>
          </a:p>
          <a:p>
            <a:endParaRPr lang="en-US" dirty="0" smtClean="0"/>
          </a:p>
          <a:p>
            <a:pPr>
              <a:buNone/>
            </a:pPr>
            <a:endParaRPr lang="en-US" dirty="0"/>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534</TotalTime>
  <Words>661</Words>
  <Application>Microsoft Office PowerPoint</Application>
  <PresentationFormat>On-screen Show (4:3)</PresentationFormat>
  <Paragraphs>109</Paragraphs>
  <Slides>23</Slides>
  <Notes>1</Notes>
  <HiddenSlides>1</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Solstice</vt:lpstr>
      <vt:lpstr>PNP Basic Computer Essentials Certification System</vt:lpstr>
      <vt:lpstr>Background</vt:lpstr>
      <vt:lpstr>PowerPoint Presentation</vt:lpstr>
      <vt:lpstr>PowerPoint Presentation</vt:lpstr>
      <vt:lpstr>Examination</vt:lpstr>
      <vt:lpstr>Retaking of Exam</vt:lpstr>
      <vt:lpstr>VALIDITY AND RE-CERTIFICATION </vt:lpstr>
      <vt:lpstr>Exemption</vt:lpstr>
      <vt:lpstr>Mode of Examination</vt:lpstr>
      <vt:lpstr>Requirements (PROs)</vt:lpstr>
      <vt:lpstr>Requirements (PROs)</vt:lpstr>
      <vt:lpstr>Requirements (PROs)</vt:lpstr>
      <vt:lpstr>Requirements (PROs)</vt:lpstr>
      <vt:lpstr>Requirements (PROs)</vt:lpstr>
      <vt:lpstr>Requirements (PROs)</vt:lpstr>
      <vt:lpstr>Requirements (PROs)</vt:lpstr>
      <vt:lpstr>Requirements (PROs)</vt:lpstr>
      <vt:lpstr>Requirements (PROs)</vt:lpstr>
      <vt:lpstr>Requirements (PROs)</vt:lpstr>
      <vt:lpstr>Requirements (PROs)</vt:lpstr>
      <vt:lpstr>PowerPoint Presentation</vt:lpstr>
      <vt:lpstr>Other matters</vt:lpstr>
      <vt:lpstr>End of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PNP Basic Computer Essentials Certification System</dc:title>
  <dc:creator>PCINSP ALI</dc:creator>
  <cp:lastModifiedBy>Windows User</cp:lastModifiedBy>
  <cp:revision>19</cp:revision>
  <dcterms:created xsi:type="dcterms:W3CDTF">2014-08-26T02:11:24Z</dcterms:created>
  <dcterms:modified xsi:type="dcterms:W3CDTF">2014-10-24T00:26:29Z</dcterms:modified>
</cp:coreProperties>
</file>